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66" r:id="rId2"/>
    <p:sldId id="267" r:id="rId3"/>
    <p:sldId id="268" r:id="rId4"/>
    <p:sldId id="259" r:id="rId5"/>
    <p:sldId id="260" r:id="rId6"/>
    <p:sldId id="264" r:id="rId7"/>
    <p:sldId id="261" r:id="rId8"/>
    <p:sldId id="263" r:id="rId9"/>
    <p:sldId id="262" r:id="rId10"/>
    <p:sldId id="265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332" autoAdjust="0"/>
  </p:normalViewPr>
  <p:slideViewPr>
    <p:cSldViewPr snapToGrid="0" snapToObjects="1">
      <p:cViewPr varScale="1">
        <p:scale>
          <a:sx n="87" d="100"/>
          <a:sy n="87" d="100"/>
        </p:scale>
        <p:origin x="-504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3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532877-B790-E145-9D09-FF29F015FABD}" type="datetimeFigureOut">
              <a:rPr lang="en-US" smtClean="0"/>
              <a:t>6/9/15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15A30D-5205-8248-914C-DA2BBB223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0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5A30D-5205-8248-914C-DA2BBB2232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352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15A30D-5205-8248-914C-DA2BBB2232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9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06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933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02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67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78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50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042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570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079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53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9" descr="PPT-12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249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21984"/>
            <a:ext cx="8229600" cy="39041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63DF0-3B25-8645-944D-4BFF6FE11635}" type="datetimeFigureOut">
              <a:rPr lang="en-US" smtClean="0"/>
              <a:t>6/9/15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BFD1E-0F32-A146-B56F-2621B6D3BF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984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044278"/>
            <a:ext cx="9144000" cy="1470025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376092"/>
                </a:solidFill>
                <a:latin typeface="+mn-lt"/>
                <a:cs typeface="Arial"/>
              </a:rPr>
              <a:t>THE NEW GTLD PROGRAM </a:t>
            </a:r>
            <a:br>
              <a:rPr lang="en-US" sz="4000" b="1" dirty="0" smtClean="0">
                <a:solidFill>
                  <a:srgbClr val="376092"/>
                </a:solidFill>
                <a:latin typeface="+mn-lt"/>
                <a:cs typeface="Arial"/>
              </a:rPr>
            </a:br>
            <a:r>
              <a:rPr lang="en-US" sz="4000" b="1" dirty="0" smtClean="0">
                <a:solidFill>
                  <a:srgbClr val="376092"/>
                </a:solidFill>
                <a:latin typeface="+mn-lt"/>
                <a:cs typeface="Arial"/>
              </a:rPr>
              <a:t>AND THE FUTURE OF THE INTERNET</a:t>
            </a:r>
            <a:endParaRPr lang="en-US" sz="4000" b="1" dirty="0">
              <a:solidFill>
                <a:srgbClr val="376092"/>
              </a:solidFill>
              <a:latin typeface="+mn-lt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94218"/>
            <a:ext cx="6400800" cy="1752600"/>
          </a:xfrm>
        </p:spPr>
        <p:txBody>
          <a:bodyPr/>
          <a:lstStyle/>
          <a:p>
            <a:r>
              <a:rPr lang="en-US" b="1" i="1" dirty="0" smtClean="0">
                <a:solidFill>
                  <a:srgbClr val="595959"/>
                </a:solidFill>
              </a:rPr>
              <a:t>WHY</a:t>
            </a:r>
            <a:r>
              <a:rPr lang="en-US" i="1" dirty="0" smtClean="0">
                <a:solidFill>
                  <a:srgbClr val="595959"/>
                </a:solidFill>
              </a:rPr>
              <a:t> </a:t>
            </a:r>
            <a:r>
              <a:rPr lang="en-US" sz="2800" i="1" dirty="0">
                <a:solidFill>
                  <a:srgbClr val="595959"/>
                </a:solidFill>
              </a:rPr>
              <a:t>participating matters and </a:t>
            </a:r>
            <a:endParaRPr lang="en-US" i="1" dirty="0" smtClean="0">
              <a:solidFill>
                <a:srgbClr val="595959"/>
              </a:solidFill>
            </a:endParaRPr>
          </a:p>
          <a:p>
            <a:r>
              <a:rPr lang="en-US" b="1" i="1" dirty="0" smtClean="0">
                <a:solidFill>
                  <a:srgbClr val="595959"/>
                </a:solidFill>
              </a:rPr>
              <a:t>HOW</a:t>
            </a:r>
            <a:r>
              <a:rPr lang="en-US" sz="2800" i="1" dirty="0" smtClean="0">
                <a:solidFill>
                  <a:srgbClr val="595959"/>
                </a:solidFill>
              </a:rPr>
              <a:t> </a:t>
            </a:r>
            <a:r>
              <a:rPr lang="en-US" sz="2800" i="1" dirty="0">
                <a:solidFill>
                  <a:srgbClr val="595959"/>
                </a:solidFill>
              </a:rPr>
              <a:t>you can make a </a:t>
            </a:r>
            <a:r>
              <a:rPr lang="en-US" sz="2800" i="1" dirty="0" smtClean="0">
                <a:solidFill>
                  <a:srgbClr val="595959"/>
                </a:solidFill>
              </a:rPr>
              <a:t>difference?</a:t>
            </a:r>
            <a:endParaRPr lang="en-US" sz="2800" i="1" dirty="0">
              <a:solidFill>
                <a:srgbClr val="595959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191000" y="5511798"/>
            <a:ext cx="4436586" cy="10365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algn="r"/>
            <a:r>
              <a:rPr lang="en-US" sz="2600" b="1" dirty="0" smtClean="0">
                <a:solidFill>
                  <a:srgbClr val="376092"/>
                </a:solidFill>
              </a:rPr>
              <a:t>Andrew Mack</a:t>
            </a:r>
          </a:p>
          <a:p>
            <a:pPr lvl="1" algn="r"/>
            <a:r>
              <a:rPr lang="en-US" sz="2400" dirty="0" smtClean="0"/>
              <a:t>Principal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AMGlobal</a:t>
            </a: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Consulting</a:t>
            </a:r>
          </a:p>
          <a:p>
            <a:pPr lvl="1" algn="r"/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Twitter       @</a:t>
            </a:r>
            <a:r>
              <a:rPr lang="en-US" sz="2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AMackglobal</a:t>
            </a:r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7109" y="4824152"/>
            <a:ext cx="1087050" cy="10623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0531" y="5886496"/>
            <a:ext cx="3315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254061"/>
                </a:solidFill>
              </a:rPr>
              <a:t>Africa</a:t>
            </a:r>
            <a:r>
              <a:rPr lang="en-US" baseline="0" dirty="0" smtClean="0">
                <a:solidFill>
                  <a:srgbClr val="254061"/>
                </a:solidFill>
              </a:rPr>
              <a:t> ICT Alliance – AflCTA</a:t>
            </a:r>
          </a:p>
          <a:p>
            <a:pPr algn="ctr"/>
            <a:r>
              <a:rPr lang="en-US" dirty="0" smtClean="0">
                <a:solidFill>
                  <a:srgbClr val="254061"/>
                </a:solidFill>
              </a:rPr>
              <a:t>Conference 2015, Abuja - Nigeria</a:t>
            </a:r>
            <a:endParaRPr lang="en-US" dirty="0">
              <a:solidFill>
                <a:srgbClr val="25406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565" y="6246335"/>
            <a:ext cx="217056" cy="17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67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1479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i="1" dirty="0" smtClean="0">
                <a:solidFill>
                  <a:srgbClr val="376092"/>
                </a:solidFill>
              </a:rPr>
              <a:t>Where we are today in the internet world</a:t>
            </a:r>
            <a:endParaRPr lang="en-US" sz="4000" b="1" i="1" dirty="0">
              <a:solidFill>
                <a:srgbClr val="37609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4480"/>
            <a:ext cx="8229600" cy="4221684"/>
          </a:xfrm>
        </p:spPr>
        <p:txBody>
          <a:bodyPr anchor="t">
            <a:normAutofit fontScale="92500"/>
          </a:bodyPr>
          <a:lstStyle/>
          <a:p>
            <a:pPr marL="0" indent="0">
              <a:lnSpc>
                <a:spcPct val="160000"/>
              </a:lnSpc>
              <a:buNone/>
            </a:pPr>
            <a:r>
              <a:rPr lang="en-US" b="1" dirty="0">
                <a:solidFill>
                  <a:srgbClr val="376092"/>
                </a:solidFill>
              </a:rPr>
              <a:t>Two</a:t>
            </a:r>
            <a:r>
              <a:rPr lang="en-US" dirty="0">
                <a:solidFill>
                  <a:srgbClr val="376092"/>
                </a:solidFill>
              </a:rPr>
              <a:t> – really </a:t>
            </a:r>
            <a:r>
              <a:rPr lang="en-US" b="1" dirty="0">
                <a:solidFill>
                  <a:srgbClr val="376092"/>
                </a:solidFill>
              </a:rPr>
              <a:t>three</a:t>
            </a:r>
            <a:r>
              <a:rPr lang="en-US" dirty="0">
                <a:solidFill>
                  <a:srgbClr val="376092"/>
                </a:solidFill>
              </a:rPr>
              <a:t> – big, recent </a:t>
            </a:r>
            <a:r>
              <a:rPr lang="en-US" dirty="0" smtClean="0">
                <a:solidFill>
                  <a:srgbClr val="376092"/>
                </a:solidFill>
              </a:rPr>
              <a:t>movements</a:t>
            </a:r>
            <a:r>
              <a:rPr lang="en-US" dirty="0" smtClean="0">
                <a:solidFill>
                  <a:srgbClr val="376092"/>
                </a:solidFill>
              </a:rPr>
              <a:t>:</a:t>
            </a:r>
          </a:p>
          <a:p>
            <a:pPr marL="400050" lvl="1" indent="0">
              <a:lnSpc>
                <a:spcPct val="160000"/>
              </a:lnSpc>
              <a:buNone/>
            </a:pPr>
            <a:endParaRPr lang="en-US" sz="800" dirty="0" smtClean="0">
              <a:solidFill>
                <a:srgbClr val="376092"/>
              </a:solidFill>
            </a:endParaRPr>
          </a:p>
          <a:p>
            <a:pPr marL="742950" lvl="2" indent="-342900">
              <a:lnSpc>
                <a:spcPct val="210000"/>
              </a:lnSpc>
              <a:buClr>
                <a:schemeClr val="accent6">
                  <a:lumMod val="75000"/>
                </a:schemeClr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new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gTLD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program and the </a:t>
            </a:r>
            <a:r>
              <a:rPr lang="en-US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expansion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the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net</a:t>
            </a:r>
          </a:p>
          <a:p>
            <a:pPr marL="742950" lvl="2" indent="-342900">
              <a:lnSpc>
                <a:spcPct val="210000"/>
              </a:lnSpc>
              <a:buClr>
                <a:schemeClr val="accent6">
                  <a:lumMod val="75000"/>
                </a:schemeClr>
              </a:buClr>
            </a:pP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lvl="2" indent="-342900">
              <a:lnSpc>
                <a:spcPct val="170000"/>
              </a:lnSpc>
              <a:buClr>
                <a:schemeClr val="accent6">
                  <a:lumMod val="75000"/>
                </a:schemeClr>
              </a:buClr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IANA transition planning – some kind of </a:t>
            </a:r>
            <a:r>
              <a:rPr lang="en-US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“decoupling” from connection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to the US</a:t>
            </a:r>
          </a:p>
          <a:p>
            <a:pPr marL="742950" lvl="2" indent="-342900">
              <a:lnSpc>
                <a:spcPct val="170000"/>
              </a:lnSpc>
              <a:buClr>
                <a:schemeClr val="accent6">
                  <a:lumMod val="75000"/>
                </a:schemeClr>
              </a:buClr>
            </a:pPr>
            <a:endParaRPr lang="en-US" sz="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742950" lvl="2" indent="-342900">
              <a:lnSpc>
                <a:spcPct val="170000"/>
              </a:lnSpc>
              <a:buClr>
                <a:schemeClr val="accent6">
                  <a:lumMod val="75000"/>
                </a:schemeClr>
              </a:buClr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Incredible </a:t>
            </a:r>
            <a:r>
              <a:rPr lang="en-US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growth in emerging </a:t>
            </a:r>
            <a:r>
              <a:rPr lang="en-US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markets</a:t>
            </a:r>
            <a:endParaRPr lang="en-US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885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1856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A brief word about </a:t>
            </a:r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IANA transition</a:t>
            </a:r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2832"/>
            <a:ext cx="8389360" cy="390417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Symbolic</a:t>
            </a: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?  Political?  Important? 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Not a big deal?</a:t>
            </a: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endParaRPr lang="en-US" sz="20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things to remember…</a:t>
            </a:r>
          </a:p>
          <a:p>
            <a:pPr lvl="1">
              <a:lnSpc>
                <a:spcPct val="120000"/>
              </a:lnSpc>
            </a:pP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20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first do no harm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”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 Our overriding concern is to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make sure that the system remains stable, secure and functioning 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457200" lvl="1" indent="0">
              <a:lnSpc>
                <a:spcPct val="120000"/>
              </a:lnSpc>
              <a:buNone/>
            </a:pP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Transition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will take time, and there is </a:t>
            </a:r>
            <a:r>
              <a:rPr lang="en-US" sz="20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 lot of participation from around the world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in this process – including from African internet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leaders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5383" y="5831021"/>
            <a:ext cx="2231836" cy="81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273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The new </a:t>
            </a:r>
            <a:r>
              <a:rPr lang="en-US" b="1" i="1" dirty="0" err="1" smtClean="0">
                <a:solidFill>
                  <a:schemeClr val="accent1">
                    <a:lumMod val="75000"/>
                  </a:schemeClr>
                </a:solidFill>
              </a:rPr>
              <a:t>gTLD</a:t>
            </a:r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 program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781" y="2221984"/>
            <a:ext cx="4479465" cy="42973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000" b="1" dirty="0" smtClean="0">
                <a:solidFill>
                  <a:srgbClr val="376092"/>
                </a:solidFill>
              </a:rPr>
              <a:t>Goals</a:t>
            </a:r>
            <a:r>
              <a:rPr lang="en-US" sz="3000" dirty="0" smtClean="0">
                <a:solidFill>
                  <a:srgbClr val="376092"/>
                </a:solidFill>
              </a:rPr>
              <a:t>:</a:t>
            </a:r>
            <a:endParaRPr lang="en-US" sz="3000" dirty="0">
              <a:solidFill>
                <a:srgbClr val="376092"/>
              </a:solidFill>
            </a:endParaRP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new</a:t>
            </a:r>
            <a:r>
              <a:rPr lang="en-US" sz="22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choices </a:t>
            </a: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consumers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new</a:t>
            </a:r>
            <a:r>
              <a:rPr lang="en-US" sz="22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options</a:t>
            </a:r>
            <a:r>
              <a:rPr lang="en-US" sz="22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communities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new</a:t>
            </a:r>
            <a:r>
              <a:rPr lang="en-US" sz="22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opportunities </a:t>
            </a: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for businesses  – including in the DNS space itself</a:t>
            </a:r>
          </a:p>
          <a:p>
            <a:pPr>
              <a:lnSpc>
                <a:spcPct val="150000"/>
              </a:lnSpc>
              <a:buClr>
                <a:schemeClr val="accent6">
                  <a:lumMod val="75000"/>
                </a:schemeClr>
              </a:buClr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Creation of new </a:t>
            </a:r>
            <a:r>
              <a:rPr lang="en-US" sz="22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“</a:t>
            </a:r>
            <a:r>
              <a:rPr lang="en-US" sz="22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real estate”</a:t>
            </a:r>
          </a:p>
        </p:txBody>
      </p:sp>
      <p:pic>
        <p:nvPicPr>
          <p:cNvPr id="4" name="Picture 3" descr="Wordle Ongoo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654" y="3054128"/>
            <a:ext cx="4114346" cy="247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19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Did we get the process right?</a:t>
            </a:r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40000"/>
              </a:lnSpc>
              <a:buClr>
                <a:schemeClr val="accent6">
                  <a:lumMod val="75000"/>
                </a:schemeClr>
              </a:buClr>
            </a:pPr>
            <a:r>
              <a:rPr 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Long process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took a lot of money, time, and many new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gTLDs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undercapitalized</a:t>
            </a:r>
          </a:p>
          <a:p>
            <a:pPr>
              <a:lnSpc>
                <a:spcPct val="140000"/>
              </a:lnSpc>
              <a:buClr>
                <a:schemeClr val="accent6">
                  <a:lumMod val="75000"/>
                </a:schemeClr>
              </a:buClr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70000"/>
              </a:lnSpc>
              <a:buClr>
                <a:schemeClr val="accent6">
                  <a:lumMod val="75000"/>
                </a:schemeClr>
              </a:buClr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Was there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need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  Was there enough</a:t>
            </a:r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interest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?</a:t>
            </a:r>
          </a:p>
          <a:p>
            <a:pPr>
              <a:lnSpc>
                <a:spcPct val="170000"/>
              </a:lnSpc>
              <a:buClr>
                <a:schemeClr val="accent6">
                  <a:lumMod val="75000"/>
                </a:schemeClr>
              </a:buClr>
            </a:pP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70000"/>
              </a:lnSpc>
              <a:buClr>
                <a:schemeClr val="accent6">
                  <a:lumMod val="75000"/>
                </a:schemeClr>
              </a:buClr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What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about defensive registrations?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70000"/>
              </a:lnSpc>
              <a:buClr>
                <a:schemeClr val="accent6">
                  <a:lumMod val="75000"/>
                </a:schemeClr>
              </a:buClr>
            </a:pPr>
            <a:endParaRPr 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70000"/>
              </a:lnSpc>
              <a:buClr>
                <a:schemeClr val="accent6">
                  <a:lumMod val="75000"/>
                </a:schemeClr>
              </a:buClr>
            </a:pP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What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about spam and other bad behavior?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684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Sales and the new </a:t>
            </a:r>
            <a:r>
              <a:rPr lang="en-US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gTLDs</a:t>
            </a:r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917" y="2090593"/>
            <a:ext cx="8394834" cy="397984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Most new 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gTLDs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assumed that their new property could be sold as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before, but… </a:t>
            </a:r>
          </a:p>
          <a:p>
            <a:pPr lvl="1"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Most people in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merging Markets can’t/don’t buy with credit cards</a:t>
            </a:r>
          </a:p>
          <a:p>
            <a:pPr lvl="1"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Moving from 17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gTLDs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to over 1,000 means A LOT OF competition</a:t>
            </a:r>
          </a:p>
          <a:p>
            <a:pPr lvl="1"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endParaRPr lang="en-US" sz="16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Most people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around the world </a:t>
            </a:r>
            <a:r>
              <a:rPr 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don’t even know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new gTLD program exists</a:t>
            </a:r>
          </a:p>
          <a:p>
            <a:pPr>
              <a:lnSpc>
                <a:spcPct val="140000"/>
              </a:lnSpc>
              <a:buClr>
                <a:schemeClr val="accent6">
                  <a:lumMod val="75000"/>
                </a:schemeClr>
              </a:buClr>
            </a:pP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Almost all </a:t>
            </a:r>
            <a:r>
              <a:rPr lang="en-US" sz="24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focus on marketing to the global north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where competition is greatest and demand is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least</a:t>
            </a: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20000"/>
              </a:lnSpc>
              <a:buClr>
                <a:schemeClr val="accent6">
                  <a:lumMod val="75000"/>
                </a:schemeClr>
              </a:buClr>
              <a:buNone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45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5644"/>
            <a:ext cx="8229600" cy="1143000"/>
          </a:xfrm>
        </p:spPr>
        <p:txBody>
          <a:bodyPr/>
          <a:lstStyle/>
          <a:p>
            <a:pPr algn="l"/>
            <a:r>
              <a:rPr lang="en-US" b="1" i="1" dirty="0" smtClean="0">
                <a:solidFill>
                  <a:schemeClr val="accent1">
                    <a:lumMod val="75000"/>
                  </a:schemeClr>
                </a:solidFill>
              </a:rPr>
              <a:t>The Curious Case of </a:t>
            </a:r>
            <a:endParaRPr lang="en-US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0260"/>
            <a:ext cx="8229600" cy="3904179"/>
          </a:xfrm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Cautionary tale about preserving intellectual property and the “public interest”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47231"/>
          <a:stretch/>
        </p:blipFill>
        <p:spPr>
          <a:xfrm rot="979137">
            <a:off x="4856933" y="4289245"/>
            <a:ext cx="4311942" cy="4411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3454" t="-1" b="2129"/>
          <a:stretch/>
        </p:blipFill>
        <p:spPr>
          <a:xfrm>
            <a:off x="5225460" y="722943"/>
            <a:ext cx="1859004" cy="11573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15934">
            <a:off x="1452260" y="3159837"/>
            <a:ext cx="5263699" cy="78133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62" y="4559918"/>
            <a:ext cx="4936156" cy="7674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17208">
            <a:off x="586657" y="5587075"/>
            <a:ext cx="6400800" cy="381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7220" y="6011554"/>
            <a:ext cx="4776771" cy="68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902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19145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Africa and the new </a:t>
            </a:r>
            <a:r>
              <a:rPr lang="en-US" sz="3600" b="1" i="1" dirty="0" err="1" smtClean="0">
                <a:solidFill>
                  <a:schemeClr val="accent1">
                    <a:lumMod val="75000"/>
                  </a:schemeClr>
                </a:solidFill>
              </a:rPr>
              <a:t>gTLDs</a:t>
            </a:r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25686" y="60232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401" y="1756832"/>
            <a:ext cx="9024599" cy="4404053"/>
          </a:xfrm>
        </p:spPr>
        <p:txBody>
          <a:bodyPr anchor="t">
            <a:normAutofit fontScale="92500" lnSpcReduction="10000"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real missed opportunity to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bid – only 17 African applications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real opportunity to </a:t>
            </a: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show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marketplace – need to make people realize that </a:t>
            </a: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Africans will buy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use new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gTLDs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real change for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ccTLDs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– prompting some to revisit their plans – but potentially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great </a:t>
            </a: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partnership </a:t>
            </a: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opportunity</a:t>
            </a:r>
          </a:p>
          <a:p>
            <a:pPr marL="342900" lvl="1" indent="-342900">
              <a:buClr>
                <a:schemeClr val="accent6">
                  <a:lumMod val="75000"/>
                </a:schemeClr>
              </a:buClr>
              <a:buFont typeface="Arial"/>
              <a:buChar char="•"/>
            </a:pPr>
            <a:endParaRPr lang="en-US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lvl="1" indent="-342900">
              <a:buClr>
                <a:schemeClr val="accent6">
                  <a:lumMod val="75000"/>
                </a:schemeClr>
              </a:buClr>
              <a:buFont typeface="Arial"/>
              <a:buChar char="•"/>
            </a:pPr>
            <a:r>
              <a:rPr lang="en-US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Challenge </a:t>
            </a:r>
            <a:r>
              <a:rPr lang="en-US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around sales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– need more registrars and resellers and awareness all over the continent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en-US" sz="28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40000"/>
              </a:lnSpc>
              <a:buClr>
                <a:schemeClr val="accent6">
                  <a:lumMod val="75000"/>
                </a:schemeClr>
              </a:buClr>
              <a:buNone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658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0209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Where do we go from here?</a:t>
            </a:r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8791" y="1853875"/>
            <a:ext cx="8261205" cy="491945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endParaRPr lang="en-US" sz="1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Need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</a:t>
            </a: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build </a:t>
            </a: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awareness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participation</a:t>
            </a: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endParaRPr lang="en-US" sz="20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30000"/>
              </a:lnSpc>
              <a:buClr>
                <a:schemeClr val="accent6">
                  <a:lumMod val="75000"/>
                </a:schemeClr>
              </a:buClr>
            </a:pP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Value of work with ICANN: </a:t>
            </a:r>
          </a:p>
          <a:p>
            <a:pPr lvl="1">
              <a:lnSpc>
                <a:spcPct val="130000"/>
              </a:lnSpc>
              <a:buClr>
                <a:schemeClr val="accent6">
                  <a:lumMod val="75000"/>
                </a:schemeClr>
              </a:buClr>
            </a:pP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 </a:t>
            </a:r>
            <a:r>
              <a:rPr lang="en-US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open space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eager for more African voices</a:t>
            </a:r>
          </a:p>
          <a:p>
            <a:pPr lvl="1">
              <a:lnSpc>
                <a:spcPct val="130000"/>
              </a:lnSpc>
              <a:buClr>
                <a:schemeClr val="accent6">
                  <a:lumMod val="75000"/>
                </a:schemeClr>
              </a:buClr>
            </a:pPr>
            <a:r>
              <a:rPr lang="en-US" sz="2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business space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can 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help build 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international connections</a:t>
            </a:r>
            <a:endParaRPr lang="en-US" sz="24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>
              <a:lnSpc>
                <a:spcPct val="130000"/>
              </a:lnSpc>
              <a:buClr>
                <a:schemeClr val="accent6">
                  <a:lumMod val="75000"/>
                </a:schemeClr>
              </a:buClr>
            </a:pP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Its </a:t>
            </a:r>
            <a:r>
              <a:rPr lang="en-US" sz="2400" b="1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crucial to Africa’s development </a:t>
            </a:r>
            <a:r>
              <a:rPr lang="en-US" sz="24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and traditional players in the global north aren’t thinking Africa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7536" y="2775814"/>
            <a:ext cx="1735667" cy="139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39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pPr algn="l"/>
            <a:r>
              <a:rPr lang="en-US" sz="3600" b="1" i="1" dirty="0" smtClean="0">
                <a:solidFill>
                  <a:schemeClr val="accent1">
                    <a:lumMod val="75000"/>
                  </a:schemeClr>
                </a:solidFill>
              </a:rPr>
              <a:t>Why we stay involved in the BC</a:t>
            </a:r>
            <a:endParaRPr lang="en-US" sz="36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19811"/>
            <a:ext cx="8229600" cy="4158183"/>
          </a:xfrm>
        </p:spPr>
        <p:txBody>
          <a:bodyPr/>
          <a:lstStyle/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INTERNET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is perhaps the </a:t>
            </a: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greatest tool for economic development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ever – and we have the chance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to steer its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course  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r>
              <a:rPr lang="en-US" sz="28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The community needs all voices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– especially business – to get the policies right</a:t>
            </a: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20000"/>
              </a:lnSpc>
              <a:buClr>
                <a:schemeClr val="accent6">
                  <a:lumMod val="75000"/>
                </a:schemeClr>
              </a:buClr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5498791"/>
            <a:ext cx="9144000" cy="226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941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94341"/>
            <a:ext cx="8229600" cy="1143000"/>
          </a:xfrm>
        </p:spPr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1">
                    <a:lumMod val="75000"/>
                  </a:schemeClr>
                </a:solidFill>
              </a:rPr>
              <a:t>Thank you!</a:t>
            </a:r>
            <a:endParaRPr lang="en-US" sz="4800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83325"/>
            <a:ext cx="9144000" cy="390417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Andrew Mack</a:t>
            </a:r>
          </a:p>
          <a:p>
            <a:pPr marL="0" indent="0" algn="ctr">
              <a:buNone/>
            </a:pPr>
            <a:r>
              <a:rPr lang="en-US" sz="2000" u="sng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amack</a:t>
            </a:r>
            <a:r>
              <a:rPr lang="en-US" sz="2000" u="sng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@amglobal.com</a:t>
            </a:r>
            <a:endParaRPr lang="en-US" sz="2000" u="sng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Skype: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andrew.mack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@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amackglobal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@</a:t>
            </a:r>
            <a:r>
              <a:rPr lang="en-US" sz="20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AMGlobal</a:t>
            </a: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4087" y="5320257"/>
            <a:ext cx="434113" cy="35074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151" y="5768995"/>
            <a:ext cx="434113" cy="35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5426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201</TotalTime>
  <Words>504</Words>
  <Application>Microsoft Macintosh PowerPoint</Application>
  <PresentationFormat>On-screen Show (4:3)</PresentationFormat>
  <Paragraphs>75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THE NEW GTLD PROGRAM  AND THE FUTURE OF THE INTERNET</vt:lpstr>
      <vt:lpstr>Where we are today in the internet world</vt:lpstr>
      <vt:lpstr>A brief word about IANA transition</vt:lpstr>
      <vt:lpstr>The new gTLD program</vt:lpstr>
      <vt:lpstr>Did we get the process right?</vt:lpstr>
      <vt:lpstr>Sales and the new gTLDs</vt:lpstr>
      <vt:lpstr>The Curious Case of </vt:lpstr>
      <vt:lpstr>Africa and the new gTLDs</vt:lpstr>
      <vt:lpstr>Where do we go from here?</vt:lpstr>
      <vt:lpstr>Why we stay involved in the BC</vt:lpstr>
      <vt:lpstr>Thank you!</vt:lpstr>
    </vt:vector>
  </TitlesOfParts>
  <Company>AMGlobal Consulting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new gTLD program and the future of the internet –   why participating matters and how you can make a difference</dc:title>
  <dc:creator>Andrew Mack</dc:creator>
  <cp:lastModifiedBy>Andrew Mack</cp:lastModifiedBy>
  <cp:revision>31</cp:revision>
  <dcterms:created xsi:type="dcterms:W3CDTF">2015-06-09T13:47:56Z</dcterms:created>
  <dcterms:modified xsi:type="dcterms:W3CDTF">2015-06-09T21:08:43Z</dcterms:modified>
</cp:coreProperties>
</file>